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7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old" panose="00000800000000000000" charset="0"/>
      <p:regular r:id="rId23"/>
    </p:embeddedFont>
    <p:embeddedFont>
      <p:font typeface="Playfair Display" panose="00000500000000000000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389" y="1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594D0-04E7-46C3-AE22-1DE8328402B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ECF97-72F3-4DC2-8641-E1292EB3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CF97-72F3-4DC2-8641-E1292EB3B0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2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CF97-72F3-4DC2-8641-E1292EB3B0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4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15" t="9750" r="1715" b="1782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86738" y="1028700"/>
            <a:ext cx="14520925" cy="5203337"/>
            <a:chOff x="0" y="0"/>
            <a:chExt cx="19361233" cy="693778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9361233" cy="6937782"/>
            </a:xfrm>
            <a:prstGeom prst="rect">
              <a:avLst/>
            </a:prstGeom>
            <a:solidFill>
              <a:srgbClr val="3097A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890516" y="1010694"/>
              <a:ext cx="17580202" cy="40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69"/>
                </a:lnSpc>
              </a:pPr>
              <a:r>
                <a:rPr lang="en-US" sz="11499">
                  <a:solidFill>
                    <a:srgbClr val="F5F7F0"/>
                  </a:solidFill>
                  <a:latin typeface="Playfair Display"/>
                </a:rPr>
                <a:t>Dự doán giá nhà đất Hà Nội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90516" y="5294205"/>
              <a:ext cx="17580202" cy="871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199">
                  <a:solidFill>
                    <a:srgbClr val="F5F7F0"/>
                  </a:solidFill>
                  <a:latin typeface="Playfair Display"/>
                </a:rPr>
                <a:t>Nhóm 4 - Phan Quang Huy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1832" y="-259713"/>
            <a:ext cx="18911663" cy="2063946"/>
          </a:xfrm>
          <a:prstGeom prst="rect">
            <a:avLst/>
          </a:prstGeom>
          <a:solidFill>
            <a:srgbClr val="3097A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5129" y="4757390"/>
            <a:ext cx="2668305" cy="47052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67167" y="4757390"/>
            <a:ext cx="13935705" cy="470527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3633" y="257910"/>
            <a:ext cx="140435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>
                <a:solidFill>
                  <a:srgbClr val="F5F7F0"/>
                </a:solidFill>
                <a:latin typeface="Montserrat"/>
              </a:rPr>
              <a:t>Feature engineering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3879" y="2011015"/>
            <a:ext cx="370304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2999" spc="29">
                <a:solidFill>
                  <a:srgbClr val="1A555F"/>
                </a:solidFill>
                <a:latin typeface="Montserrat Bold"/>
              </a:rPr>
              <a:t>One-hot Encoding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180462" y="6910383"/>
            <a:ext cx="659676" cy="33973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00300" y="3124170"/>
            <a:ext cx="13030200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2600" spc="26">
                <a:solidFill>
                  <a:srgbClr val="1A555F"/>
                </a:solidFill>
                <a:latin typeface="Montserrat"/>
              </a:rPr>
              <a:t>Mỗi giá trị phân loại sẽ được mã hóa thành 1 vector nhị phân với toàn bộ các phần tử là 0, trừ một phần từ bằng 1 tương ứng với vị trí giá trị phân loại đó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1832" y="-259713"/>
            <a:ext cx="18911663" cy="2063946"/>
          </a:xfrm>
          <a:prstGeom prst="rect">
            <a:avLst/>
          </a:prstGeom>
          <a:solidFill>
            <a:srgbClr val="3097A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128317"/>
            <a:ext cx="4259562" cy="11152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24007" y="2037781"/>
            <a:ext cx="4605360" cy="1205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18432" y="2062308"/>
            <a:ext cx="4418003" cy="11567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25199" y="3853148"/>
            <a:ext cx="12237602" cy="62148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93633" y="257910"/>
            <a:ext cx="140435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>
                <a:solidFill>
                  <a:srgbClr val="F5F7F0"/>
                </a:solidFill>
                <a:latin typeface="Montserrat"/>
              </a:rPr>
              <a:t>Modeling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1599" y="2366345"/>
            <a:ext cx="3913763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2600" spc="26" dirty="0" err="1">
                <a:solidFill>
                  <a:srgbClr val="FFFFFF"/>
                </a:solidFill>
                <a:latin typeface="Montserrat"/>
              </a:rPr>
              <a:t>LinearRegression</a:t>
            </a:r>
            <a:endParaRPr lang="en-US" sz="2600" spc="2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66606" y="2366345"/>
            <a:ext cx="4320163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2600" spc="26">
                <a:solidFill>
                  <a:srgbClr val="FFFFFF"/>
                </a:solidFill>
                <a:latin typeface="Montserrat"/>
              </a:rPr>
              <a:t>RandomForestRegressor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70552" y="2341818"/>
            <a:ext cx="3913763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2600" spc="26" dirty="0" err="1">
                <a:solidFill>
                  <a:srgbClr val="FFFFFF"/>
                </a:solidFill>
                <a:latin typeface="Montserrat"/>
              </a:rPr>
              <a:t>XGBRegressor</a:t>
            </a:r>
            <a:endParaRPr lang="en-US" sz="2600" spc="26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25" b="132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444932" y="3096534"/>
            <a:ext cx="19177863" cy="3331932"/>
            <a:chOff x="0" y="0"/>
            <a:chExt cx="25570485" cy="444257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570485" cy="4442576"/>
            </a:xfrm>
            <a:prstGeom prst="rect">
              <a:avLst/>
            </a:prstGeom>
            <a:solidFill>
              <a:srgbClr val="3097A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3106325" y="1003349"/>
              <a:ext cx="19206693" cy="1456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25"/>
                </a:lnSpc>
              </a:pPr>
              <a:r>
                <a:rPr lang="en-US" sz="7500">
                  <a:solidFill>
                    <a:srgbClr val="F5F7F0"/>
                  </a:solidFill>
                  <a:latin typeface="Playfair Display"/>
                </a:rPr>
                <a:t>Thanks for watching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32354" y="3665657"/>
            <a:ext cx="3712301" cy="5592643"/>
          </a:xfrm>
          <a:prstGeom prst="rect">
            <a:avLst/>
          </a:prstGeom>
          <a:solidFill>
            <a:srgbClr val="F5F7F0"/>
          </a:solidFill>
        </p:spPr>
      </p:sp>
      <p:sp>
        <p:nvSpPr>
          <p:cNvPr id="3" name="AutoShape 3"/>
          <p:cNvSpPr/>
          <p:nvPr/>
        </p:nvSpPr>
        <p:spPr>
          <a:xfrm>
            <a:off x="13421361" y="3665657"/>
            <a:ext cx="3712301" cy="5592643"/>
          </a:xfrm>
          <a:prstGeom prst="rect">
            <a:avLst/>
          </a:prstGeom>
          <a:solidFill>
            <a:srgbClr val="F5F7F0"/>
          </a:solidFill>
        </p:spPr>
      </p:sp>
      <p:sp>
        <p:nvSpPr>
          <p:cNvPr id="4" name="AutoShape 4"/>
          <p:cNvSpPr/>
          <p:nvPr/>
        </p:nvSpPr>
        <p:spPr>
          <a:xfrm>
            <a:off x="1154338" y="3665657"/>
            <a:ext cx="3712301" cy="5592643"/>
          </a:xfrm>
          <a:prstGeom prst="rect">
            <a:avLst/>
          </a:prstGeom>
          <a:solidFill>
            <a:srgbClr val="F5F7F0"/>
          </a:solidFill>
        </p:spPr>
      </p:sp>
      <p:sp>
        <p:nvSpPr>
          <p:cNvPr id="5" name="TextBox 5"/>
          <p:cNvSpPr txBox="1"/>
          <p:nvPr/>
        </p:nvSpPr>
        <p:spPr>
          <a:xfrm>
            <a:off x="1436498" y="6501688"/>
            <a:ext cx="3176958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>
                <a:solidFill>
                  <a:srgbClr val="1A555F"/>
                </a:solidFill>
                <a:latin typeface="Montserrat"/>
              </a:rPr>
              <a:t>Thu thập dữ liệu giá nhà trên trang web</a:t>
            </a:r>
          </a:p>
        </p:txBody>
      </p:sp>
      <p:sp>
        <p:nvSpPr>
          <p:cNvPr id="6" name="AutoShape 6"/>
          <p:cNvSpPr/>
          <p:nvPr/>
        </p:nvSpPr>
        <p:spPr>
          <a:xfrm>
            <a:off x="5243346" y="3665657"/>
            <a:ext cx="3712301" cy="5592643"/>
          </a:xfrm>
          <a:prstGeom prst="rect">
            <a:avLst/>
          </a:prstGeom>
          <a:solidFill>
            <a:srgbClr val="F5F7F0"/>
          </a:solidFill>
        </p:spPr>
      </p:sp>
      <p:sp>
        <p:nvSpPr>
          <p:cNvPr id="7" name="AutoShape 7"/>
          <p:cNvSpPr/>
          <p:nvPr/>
        </p:nvSpPr>
        <p:spPr>
          <a:xfrm>
            <a:off x="1154338" y="3665657"/>
            <a:ext cx="3712301" cy="2376136"/>
          </a:xfrm>
          <a:prstGeom prst="rect">
            <a:avLst/>
          </a:prstGeom>
          <a:solidFill>
            <a:srgbClr val="3097A8">
              <a:alpha val="19608"/>
            </a:srgbClr>
          </a:solidFill>
        </p:spPr>
      </p:sp>
      <p:sp>
        <p:nvSpPr>
          <p:cNvPr id="8" name="TextBox 8"/>
          <p:cNvSpPr txBox="1"/>
          <p:nvPr/>
        </p:nvSpPr>
        <p:spPr>
          <a:xfrm>
            <a:off x="1407520" y="4551782"/>
            <a:ext cx="3205936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3000" spc="413" dirty="0">
                <a:solidFill>
                  <a:srgbClr val="1A555F"/>
                </a:solidFill>
                <a:latin typeface="Montserrat"/>
              </a:rPr>
              <a:t>CRAWL DATA</a:t>
            </a:r>
          </a:p>
        </p:txBody>
      </p:sp>
      <p:sp>
        <p:nvSpPr>
          <p:cNvPr id="9" name="AutoShape 9"/>
          <p:cNvSpPr/>
          <p:nvPr/>
        </p:nvSpPr>
        <p:spPr>
          <a:xfrm>
            <a:off x="5243346" y="3665657"/>
            <a:ext cx="3712301" cy="2376136"/>
          </a:xfrm>
          <a:prstGeom prst="rect">
            <a:avLst/>
          </a:prstGeom>
          <a:solidFill>
            <a:srgbClr val="3097A8">
              <a:alpha val="19608"/>
            </a:srgbClr>
          </a:solidFill>
        </p:spPr>
      </p:sp>
      <p:sp>
        <p:nvSpPr>
          <p:cNvPr id="10" name="TextBox 10"/>
          <p:cNvSpPr txBox="1"/>
          <p:nvPr/>
        </p:nvSpPr>
        <p:spPr>
          <a:xfrm>
            <a:off x="5496528" y="4270795"/>
            <a:ext cx="3205936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3000" spc="413">
                <a:solidFill>
                  <a:srgbClr val="1A555F"/>
                </a:solidFill>
                <a:latin typeface="Montserrat"/>
              </a:rPr>
              <a:t>DATA CLEANING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332354" y="3665657"/>
            <a:ext cx="3712301" cy="2376136"/>
          </a:xfrm>
          <a:prstGeom prst="rect">
            <a:avLst/>
          </a:prstGeom>
          <a:solidFill>
            <a:srgbClr val="3097A8">
              <a:alpha val="19608"/>
            </a:srgbClr>
          </a:solidFill>
        </p:spPr>
      </p:sp>
      <p:sp>
        <p:nvSpPr>
          <p:cNvPr id="12" name="TextBox 12"/>
          <p:cNvSpPr txBox="1"/>
          <p:nvPr/>
        </p:nvSpPr>
        <p:spPr>
          <a:xfrm>
            <a:off x="9208829" y="4270795"/>
            <a:ext cx="3835825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3000" spc="413">
                <a:solidFill>
                  <a:srgbClr val="1A555F"/>
                </a:solidFill>
                <a:latin typeface="Montserrat"/>
              </a:rPr>
              <a:t>FEATURE ENGINEERING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421361" y="3665657"/>
            <a:ext cx="3712301" cy="2376136"/>
          </a:xfrm>
          <a:prstGeom prst="rect">
            <a:avLst/>
          </a:prstGeom>
          <a:solidFill>
            <a:srgbClr val="3097A8">
              <a:alpha val="19608"/>
            </a:srgbClr>
          </a:solidFill>
        </p:spPr>
      </p:sp>
      <p:sp>
        <p:nvSpPr>
          <p:cNvPr id="14" name="TextBox 14"/>
          <p:cNvSpPr txBox="1"/>
          <p:nvPr/>
        </p:nvSpPr>
        <p:spPr>
          <a:xfrm>
            <a:off x="13674544" y="4551782"/>
            <a:ext cx="3205936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3000" spc="413">
                <a:solidFill>
                  <a:srgbClr val="1A555F"/>
                </a:solidFill>
                <a:latin typeface="Montserrat"/>
              </a:rPr>
              <a:t>MODELING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96528" y="6168793"/>
            <a:ext cx="3207175" cy="29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A555F"/>
                </a:solidFill>
                <a:latin typeface="Montserrat"/>
              </a:rPr>
              <a:t>Định dạng lại dữ liệu</a:t>
            </a:r>
          </a:p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A555F"/>
                </a:solidFill>
                <a:latin typeface="Montserrat"/>
              </a:rPr>
              <a:t>Giải quyết các giá trị bị thiếu</a:t>
            </a:r>
          </a:p>
          <a:p>
            <a:pPr marL="561341" lvl="1" indent="-280670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A555F"/>
                </a:solidFill>
                <a:latin typeface="Montserrat"/>
              </a:rPr>
              <a:t>Loại bỏ các giá trị ngoại lệ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85536" y="6501688"/>
            <a:ext cx="3176958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>
                <a:solidFill>
                  <a:srgbClr val="1A555F"/>
                </a:solidFill>
                <a:latin typeface="Montserrat"/>
              </a:rPr>
              <a:t>Encoding các giá trị phân loại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73304" y="6709142"/>
            <a:ext cx="3186686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>
                <a:solidFill>
                  <a:srgbClr val="1A555F"/>
                </a:solidFill>
                <a:latin typeface="Montserrat"/>
              </a:rPr>
              <a:t>Huấn luyện mô hình dự đoán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2282" y="1336190"/>
            <a:ext cx="15463437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0"/>
              </a:lnSpc>
            </a:pPr>
            <a:r>
              <a:rPr lang="en-US" sz="6000" spc="60" dirty="0" err="1">
                <a:solidFill>
                  <a:srgbClr val="F5F7F0"/>
                </a:solidFill>
                <a:latin typeface="Montserrat"/>
              </a:rPr>
              <a:t>Các</a:t>
            </a:r>
            <a:r>
              <a:rPr lang="en-US" sz="6000" spc="60" dirty="0">
                <a:solidFill>
                  <a:srgbClr val="F5F7F0"/>
                </a:solidFill>
                <a:latin typeface="Montserrat"/>
              </a:rPr>
              <a:t> </a:t>
            </a:r>
            <a:r>
              <a:rPr lang="en-US" sz="6000" spc="60" dirty="0" err="1">
                <a:solidFill>
                  <a:srgbClr val="F5F7F0"/>
                </a:solidFill>
                <a:latin typeface="Montserrat"/>
              </a:rPr>
              <a:t>bước</a:t>
            </a:r>
            <a:r>
              <a:rPr lang="en-US" sz="6000" spc="60" dirty="0">
                <a:solidFill>
                  <a:srgbClr val="F5F7F0"/>
                </a:solidFill>
                <a:latin typeface="Montserrat"/>
              </a:rPr>
              <a:t> </a:t>
            </a:r>
            <a:r>
              <a:rPr lang="en-US" sz="6000" spc="60" dirty="0" err="1">
                <a:solidFill>
                  <a:srgbClr val="F5F7F0"/>
                </a:solidFill>
                <a:latin typeface="Montserrat"/>
              </a:rPr>
              <a:t>thực</a:t>
            </a:r>
            <a:r>
              <a:rPr lang="en-US" sz="6000" spc="60" dirty="0">
                <a:solidFill>
                  <a:srgbClr val="F5F7F0"/>
                </a:solidFill>
                <a:latin typeface="Montserrat"/>
              </a:rPr>
              <a:t> </a:t>
            </a:r>
            <a:r>
              <a:rPr lang="en-US" sz="6000" spc="60" dirty="0" err="1">
                <a:solidFill>
                  <a:srgbClr val="F5F7F0"/>
                </a:solidFill>
                <a:latin typeface="Montserrat"/>
              </a:rPr>
              <a:t>hiện</a:t>
            </a:r>
            <a:r>
              <a:rPr lang="en-US" sz="6000" spc="60" dirty="0">
                <a:solidFill>
                  <a:srgbClr val="F5F7F0"/>
                </a:solidFill>
                <a:latin typeface="Montserrat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8" grpId="1"/>
      <p:bldP spid="10" grpId="0"/>
      <p:bldP spid="12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1832" y="-259713"/>
            <a:ext cx="18911663" cy="2063946"/>
          </a:xfrm>
          <a:prstGeom prst="rect">
            <a:avLst/>
          </a:prstGeom>
          <a:solidFill>
            <a:srgbClr val="3097A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986" r="10428"/>
          <a:stretch>
            <a:fillRect/>
          </a:stretch>
        </p:blipFill>
        <p:spPr>
          <a:xfrm>
            <a:off x="5708993" y="2217420"/>
            <a:ext cx="11696024" cy="75491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2580" r="16952"/>
          <a:stretch>
            <a:fillRect/>
          </a:stretch>
        </p:blipFill>
        <p:spPr>
          <a:xfrm>
            <a:off x="1217427" y="6801364"/>
            <a:ext cx="936462" cy="7280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1648" y="5143499"/>
            <a:ext cx="776883" cy="8086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135086" flipH="1" flipV="1">
            <a:off x="2825854" y="4246620"/>
            <a:ext cx="2052458" cy="5798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306677">
            <a:off x="2436550" y="6160245"/>
            <a:ext cx="978553" cy="29601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800089" y="8677028"/>
            <a:ext cx="1008782" cy="10161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306677">
            <a:off x="2469539" y="7816833"/>
            <a:ext cx="978553" cy="29601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21821" y="2217420"/>
            <a:ext cx="701268" cy="71359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88968" y="2092830"/>
            <a:ext cx="3727902" cy="83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250" spc="22" dirty="0">
                <a:solidFill>
                  <a:srgbClr val="227886"/>
                </a:solidFill>
                <a:latin typeface="Montserrat"/>
              </a:rPr>
              <a:t>https://batdongsan.com.vn/ban-nha-rieng-ha-noi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3633" y="257910"/>
            <a:ext cx="140435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>
                <a:solidFill>
                  <a:srgbClr val="F5F7F0"/>
                </a:solidFill>
                <a:latin typeface="Montserrat"/>
              </a:rPr>
              <a:t>Crawl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4310" y="6943314"/>
            <a:ext cx="2705894" cy="398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322" spc="116">
                <a:solidFill>
                  <a:srgbClr val="227886"/>
                </a:solidFill>
                <a:latin typeface="Montserrat"/>
              </a:rPr>
              <a:t>BeautifulSoup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0089" y="5325751"/>
            <a:ext cx="2705894" cy="398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322" spc="116">
                <a:solidFill>
                  <a:srgbClr val="227886"/>
                </a:solidFill>
                <a:latin typeface="Montserrat"/>
              </a:rPr>
              <a:t>Selenium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1321" y="9019928"/>
            <a:ext cx="2705894" cy="398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322" spc="116">
                <a:solidFill>
                  <a:srgbClr val="227886"/>
                </a:solidFill>
                <a:latin typeface="Montserrat"/>
              </a:rPr>
              <a:t>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D436FC-3F6F-39FC-A8A6-D59BD560B8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4351" y="2092830"/>
            <a:ext cx="11696024" cy="79347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1832" y="-259713"/>
            <a:ext cx="18911663" cy="2063946"/>
          </a:xfrm>
          <a:prstGeom prst="rect">
            <a:avLst/>
          </a:prstGeom>
          <a:solidFill>
            <a:srgbClr val="3097A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8714324" y="11264888"/>
            <a:ext cx="567229" cy="2921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8999" y="3515689"/>
            <a:ext cx="15730001" cy="38630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3633" y="257910"/>
            <a:ext cx="140435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>
                <a:solidFill>
                  <a:srgbClr val="F5F7F0"/>
                </a:solidFill>
                <a:latin typeface="Montserrat"/>
              </a:rPr>
              <a:t>Data cleaning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A72DFBE-F1A2-BE74-BE11-A06519BCDF19}"/>
              </a:ext>
            </a:extLst>
          </p:cNvPr>
          <p:cNvSpPr txBox="1"/>
          <p:nvPr/>
        </p:nvSpPr>
        <p:spPr>
          <a:xfrm>
            <a:off x="5943600" y="2373529"/>
            <a:ext cx="8218726" cy="54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49" lvl="1" algn="just">
              <a:lnSpc>
                <a:spcPts val="4499"/>
              </a:lnSpc>
            </a:pP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Định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dạng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lại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dữ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liệu</a:t>
            </a:r>
            <a:endParaRPr lang="en-US" sz="3600" b="1" spc="29" dirty="0">
              <a:solidFill>
                <a:srgbClr val="227886"/>
              </a:solidFill>
              <a:latin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80123-5F47-CD9E-0FF5-54E586C6F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99" y="12001500"/>
            <a:ext cx="15730000" cy="3031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1832" y="-259713"/>
            <a:ext cx="18911663" cy="2063946"/>
          </a:xfrm>
          <a:prstGeom prst="rect">
            <a:avLst/>
          </a:prstGeom>
          <a:solidFill>
            <a:srgbClr val="3097A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8714324" y="6263405"/>
            <a:ext cx="567229" cy="2921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8999" y="2028864"/>
            <a:ext cx="15730001" cy="38630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3633" y="257910"/>
            <a:ext cx="140435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>
                <a:solidFill>
                  <a:srgbClr val="F5F7F0"/>
                </a:solidFill>
                <a:latin typeface="Montserrat"/>
              </a:rPr>
              <a:t>Data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CCB00-62F9-5FB2-7F6E-C86E559A7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99" y="6927003"/>
            <a:ext cx="15730000" cy="303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90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1832" y="-259713"/>
            <a:ext cx="18911663" cy="2063946"/>
          </a:xfrm>
          <a:prstGeom prst="rect">
            <a:avLst/>
          </a:prstGeom>
          <a:solidFill>
            <a:srgbClr val="3097A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200" y="2299130"/>
            <a:ext cx="9066252" cy="69591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93633" y="257910"/>
            <a:ext cx="140435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>
                <a:solidFill>
                  <a:srgbClr val="F5F7F0"/>
                </a:solidFill>
                <a:latin typeface="Montserrat"/>
              </a:rPr>
              <a:t>Data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45262" y="3036865"/>
            <a:ext cx="8218726" cy="1104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just">
              <a:lnSpc>
                <a:spcPts val="4499"/>
              </a:lnSpc>
              <a:buFont typeface="Arial"/>
              <a:buChar char="•"/>
            </a:pP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Loại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bỏ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những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hàng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có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'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Địa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chỉ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', '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Mức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', '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Số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tầng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'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trị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Null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58B380D-3056-75C9-F2B8-347314CF002B}"/>
              </a:ext>
            </a:extLst>
          </p:cNvPr>
          <p:cNvSpPr txBox="1"/>
          <p:nvPr/>
        </p:nvSpPr>
        <p:spPr>
          <a:xfrm>
            <a:off x="9723834" y="2118024"/>
            <a:ext cx="8218726" cy="54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49" lvl="1" algn="just">
              <a:lnSpc>
                <a:spcPts val="4499"/>
              </a:lnSpc>
            </a:pP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Xử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lý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tri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bị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thiếu</a:t>
            </a:r>
            <a:endParaRPr lang="en-US" sz="3600" b="1" spc="29" dirty="0">
              <a:solidFill>
                <a:srgbClr val="227886"/>
              </a:solidFill>
              <a:latin typeface="Montserrat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6978D09-0295-E2F8-5811-2A9934FE56C9}"/>
              </a:ext>
            </a:extLst>
          </p:cNvPr>
          <p:cNvSpPr txBox="1"/>
          <p:nvPr/>
        </p:nvSpPr>
        <p:spPr>
          <a:xfrm>
            <a:off x="9245262" y="5851337"/>
            <a:ext cx="8218726" cy="168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just">
              <a:lnSpc>
                <a:spcPts val="4499"/>
              </a:lnSpc>
              <a:buFont typeface="Arial"/>
              <a:buChar char="•"/>
            </a:pP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Điền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vào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những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trị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trống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cột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'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Mặt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tiền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'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và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'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Đường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vào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'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bằng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trị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trung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bình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của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cột</a:t>
            </a:r>
            <a:endParaRPr lang="en-US" sz="2999" spc="29" dirty="0">
              <a:solidFill>
                <a:srgbClr val="227886"/>
              </a:solidFill>
              <a:latin typeface="Montserrat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9E58084-424A-609E-A661-F3AE60693D13}"/>
              </a:ext>
            </a:extLst>
          </p:cNvPr>
          <p:cNvSpPr txBox="1"/>
          <p:nvPr/>
        </p:nvSpPr>
        <p:spPr>
          <a:xfrm>
            <a:off x="9214782" y="4473359"/>
            <a:ext cx="8218726" cy="1104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just">
              <a:lnSpc>
                <a:spcPts val="4499"/>
              </a:lnSpc>
              <a:buFont typeface="Arial"/>
              <a:buChar char="•"/>
            </a:pP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Loại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bỏ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cột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'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Hướng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nhà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'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và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'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Hướng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ban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công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'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6E60CC4-AB5D-3959-16FC-F0A830F25EBC}"/>
              </a:ext>
            </a:extLst>
          </p:cNvPr>
          <p:cNvSpPr txBox="1"/>
          <p:nvPr/>
        </p:nvSpPr>
        <p:spPr>
          <a:xfrm>
            <a:off x="9214782" y="7911670"/>
            <a:ext cx="8218726" cy="168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just">
              <a:lnSpc>
                <a:spcPts val="4499"/>
              </a:lnSpc>
              <a:buFont typeface="Arial"/>
              <a:buChar char="•"/>
            </a:pP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Điền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vào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những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trị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trống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của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cột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'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Số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phòng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ngủ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'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và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'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Số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toilet'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theo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diện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tích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trung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bình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của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1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phòng</a:t>
            </a:r>
            <a:endParaRPr lang="en-US" sz="2999" spc="29" dirty="0">
              <a:solidFill>
                <a:srgbClr val="227886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1832" y="-259713"/>
            <a:ext cx="18911663" cy="2063946"/>
          </a:xfrm>
          <a:prstGeom prst="rect">
            <a:avLst/>
          </a:prstGeom>
          <a:solidFill>
            <a:srgbClr val="3097A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0175" y="2044675"/>
            <a:ext cx="8077251" cy="80772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93633" y="257910"/>
            <a:ext cx="140435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>
                <a:solidFill>
                  <a:srgbClr val="F5F7F0"/>
                </a:solidFill>
                <a:latin typeface="Montserrat"/>
              </a:rPr>
              <a:t>Data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15705" y="3239334"/>
            <a:ext cx="9372600" cy="670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Phương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pháp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IQR: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Độ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trải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giữa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(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còn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gọi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là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khoảng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tứ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phân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vị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)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là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một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đại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lượng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số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đo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lường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mức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độ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phân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tán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của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tập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dữ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liệu</a:t>
            </a:r>
            <a:endParaRPr lang="en-US" sz="2999" spc="29" dirty="0">
              <a:solidFill>
                <a:srgbClr val="227886"/>
              </a:solidFill>
              <a:latin typeface="Montserrat"/>
            </a:endParaRPr>
          </a:p>
          <a:p>
            <a:pPr algn="just">
              <a:lnSpc>
                <a:spcPts val="4499"/>
              </a:lnSpc>
            </a:pPr>
            <a:endParaRPr lang="en-US" sz="2999" spc="29" dirty="0">
              <a:solidFill>
                <a:srgbClr val="227886"/>
              </a:solidFill>
              <a:latin typeface="Montserrat"/>
            </a:endParaRPr>
          </a:p>
          <a:p>
            <a:pPr marL="647698" lvl="1" indent="-323849" algn="just">
              <a:lnSpc>
                <a:spcPts val="4499"/>
              </a:lnSpc>
              <a:buFont typeface="Arial"/>
              <a:buChar char="•"/>
            </a:pP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IQR = Q3 - Q1</a:t>
            </a:r>
          </a:p>
          <a:p>
            <a:pPr algn="just">
              <a:lnSpc>
                <a:spcPts val="4499"/>
              </a:lnSpc>
            </a:pPr>
            <a:endParaRPr lang="en-US" sz="2999" spc="29" dirty="0">
              <a:solidFill>
                <a:srgbClr val="227886"/>
              </a:solidFill>
              <a:latin typeface="Montserrat"/>
            </a:endParaRPr>
          </a:p>
          <a:p>
            <a:pPr marL="647698" lvl="1" indent="-323849" algn="just">
              <a:lnSpc>
                <a:spcPts val="4499"/>
              </a:lnSpc>
              <a:buFont typeface="Arial"/>
              <a:buChar char="•"/>
            </a:pP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Chặn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trên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: upper = Q3 + 1.5 * IQR</a:t>
            </a:r>
          </a:p>
          <a:p>
            <a:pPr algn="just">
              <a:lnSpc>
                <a:spcPts val="4499"/>
              </a:lnSpc>
            </a:pPr>
            <a:endParaRPr lang="en-US" sz="2999" spc="29" dirty="0">
              <a:solidFill>
                <a:srgbClr val="227886"/>
              </a:solidFill>
              <a:latin typeface="Montserrat"/>
            </a:endParaRPr>
          </a:p>
          <a:p>
            <a:pPr marL="647698" lvl="1" indent="-323849" algn="just">
              <a:lnSpc>
                <a:spcPts val="4499"/>
              </a:lnSpc>
              <a:buFont typeface="Arial"/>
              <a:buChar char="•"/>
            </a:pP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Chặn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dưới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: lower = Q1 - 1.5 * IQR</a:t>
            </a:r>
          </a:p>
          <a:p>
            <a:pPr algn="just">
              <a:lnSpc>
                <a:spcPts val="4499"/>
              </a:lnSpc>
            </a:pPr>
            <a:endParaRPr lang="en-US" sz="2999" spc="29" dirty="0">
              <a:solidFill>
                <a:srgbClr val="227886"/>
              </a:solidFill>
              <a:latin typeface="Montserrat"/>
            </a:endParaRPr>
          </a:p>
          <a:p>
            <a:pPr algn="just">
              <a:lnSpc>
                <a:spcPts val="4499"/>
              </a:lnSpc>
            </a:pP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=&gt;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Tất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cả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những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trị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nằm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ngoài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khoảng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sẽ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coi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là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trị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ngoại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lệ</a:t>
            </a:r>
            <a:endParaRPr lang="en-US" sz="2999" spc="29" dirty="0">
              <a:solidFill>
                <a:srgbClr val="227886"/>
              </a:solidFill>
              <a:latin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81A4F7-660A-3793-1980-FF5769C13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3400" y="2137511"/>
            <a:ext cx="8077251" cy="7984415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CD6298BB-6F98-BF77-FE11-8FE6C75F2219}"/>
              </a:ext>
            </a:extLst>
          </p:cNvPr>
          <p:cNvSpPr txBox="1"/>
          <p:nvPr/>
        </p:nvSpPr>
        <p:spPr>
          <a:xfrm>
            <a:off x="10152750" y="2044675"/>
            <a:ext cx="8218726" cy="54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49" lvl="1" algn="just">
              <a:lnSpc>
                <a:spcPts val="4499"/>
              </a:lnSpc>
            </a:pP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Xử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lý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tri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ngoại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lệ</a:t>
            </a:r>
            <a:endParaRPr lang="en-US" sz="3600" b="1" spc="29" dirty="0">
              <a:solidFill>
                <a:srgbClr val="227886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1832" y="-259713"/>
            <a:ext cx="18911663" cy="2063946"/>
          </a:xfrm>
          <a:prstGeom prst="rect">
            <a:avLst/>
          </a:prstGeom>
          <a:solidFill>
            <a:srgbClr val="3097A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175" y="2044675"/>
            <a:ext cx="8077251" cy="80772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93633" y="257910"/>
            <a:ext cx="140435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>
                <a:solidFill>
                  <a:srgbClr val="F5F7F0"/>
                </a:solidFill>
                <a:latin typeface="Montserrat"/>
              </a:rPr>
              <a:t>Data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37906" y="12205559"/>
            <a:ext cx="9372600" cy="670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Phương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pháp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IQR: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Độ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trải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giữa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(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còn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gọi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là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khoảng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tứ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phân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vị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)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là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một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đại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lượng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số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đo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lường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mức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độ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phân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tán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của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tập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dữ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liệu</a:t>
            </a:r>
            <a:endParaRPr lang="en-US" sz="2999" spc="29" dirty="0">
              <a:solidFill>
                <a:srgbClr val="227886"/>
              </a:solidFill>
              <a:latin typeface="Montserrat"/>
            </a:endParaRPr>
          </a:p>
          <a:p>
            <a:pPr algn="just">
              <a:lnSpc>
                <a:spcPts val="4499"/>
              </a:lnSpc>
            </a:pPr>
            <a:endParaRPr lang="en-US" sz="2999" spc="29" dirty="0">
              <a:solidFill>
                <a:srgbClr val="227886"/>
              </a:solidFill>
              <a:latin typeface="Montserrat"/>
            </a:endParaRPr>
          </a:p>
          <a:p>
            <a:pPr marL="647698" lvl="1" indent="-323849" algn="just">
              <a:lnSpc>
                <a:spcPts val="4499"/>
              </a:lnSpc>
              <a:buFont typeface="Arial"/>
              <a:buChar char="•"/>
            </a:pP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IQR = Q3 - Q1</a:t>
            </a:r>
          </a:p>
          <a:p>
            <a:pPr algn="just">
              <a:lnSpc>
                <a:spcPts val="4499"/>
              </a:lnSpc>
            </a:pPr>
            <a:endParaRPr lang="en-US" sz="2999" spc="29" dirty="0">
              <a:solidFill>
                <a:srgbClr val="227886"/>
              </a:solidFill>
              <a:latin typeface="Montserrat"/>
            </a:endParaRPr>
          </a:p>
          <a:p>
            <a:pPr marL="647698" lvl="1" indent="-323849" algn="just">
              <a:lnSpc>
                <a:spcPts val="4499"/>
              </a:lnSpc>
              <a:buFont typeface="Arial"/>
              <a:buChar char="•"/>
            </a:pP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Chặn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trên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: upper = Q3 + 1.5 * IQR</a:t>
            </a:r>
          </a:p>
          <a:p>
            <a:pPr algn="just">
              <a:lnSpc>
                <a:spcPts val="4499"/>
              </a:lnSpc>
            </a:pPr>
            <a:endParaRPr lang="en-US" sz="2999" spc="29" dirty="0">
              <a:solidFill>
                <a:srgbClr val="227886"/>
              </a:solidFill>
              <a:latin typeface="Montserrat"/>
            </a:endParaRPr>
          </a:p>
          <a:p>
            <a:pPr marL="647698" lvl="1" indent="-323849" algn="just">
              <a:lnSpc>
                <a:spcPts val="4499"/>
              </a:lnSpc>
              <a:buFont typeface="Arial"/>
              <a:buChar char="•"/>
            </a:pP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Chặn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dưới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: lower = Q1 - 1.5 * IQR</a:t>
            </a:r>
          </a:p>
          <a:p>
            <a:pPr algn="just">
              <a:lnSpc>
                <a:spcPts val="4499"/>
              </a:lnSpc>
            </a:pPr>
            <a:endParaRPr lang="en-US" sz="2999" spc="29" dirty="0">
              <a:solidFill>
                <a:srgbClr val="227886"/>
              </a:solidFill>
              <a:latin typeface="Montserrat"/>
            </a:endParaRPr>
          </a:p>
          <a:p>
            <a:pPr algn="just">
              <a:lnSpc>
                <a:spcPts val="4499"/>
              </a:lnSpc>
            </a:pP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=&gt;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Tất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cả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những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trị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nằm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ngoài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khoảng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sẽ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coi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là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trị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ngoại</a:t>
            </a:r>
            <a:r>
              <a:rPr lang="en-US" sz="2999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2999" spc="29" dirty="0" err="1">
                <a:solidFill>
                  <a:srgbClr val="227886"/>
                </a:solidFill>
                <a:latin typeface="Montserrat"/>
              </a:rPr>
              <a:t>lệ</a:t>
            </a:r>
            <a:endParaRPr lang="en-US" sz="2999" spc="29" dirty="0">
              <a:solidFill>
                <a:srgbClr val="227886"/>
              </a:solidFill>
              <a:latin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81A4F7-660A-3793-1980-FF5769C1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255" y="2044675"/>
            <a:ext cx="8077251" cy="7984415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CD6298BB-6F98-BF77-FE11-8FE6C75F2219}"/>
              </a:ext>
            </a:extLst>
          </p:cNvPr>
          <p:cNvSpPr txBox="1"/>
          <p:nvPr/>
        </p:nvSpPr>
        <p:spPr>
          <a:xfrm>
            <a:off x="9974951" y="11010900"/>
            <a:ext cx="8218726" cy="54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49" lvl="1" algn="just">
              <a:lnSpc>
                <a:spcPts val="4499"/>
              </a:lnSpc>
            </a:pP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Xử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lý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tri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ngoại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lệ</a:t>
            </a:r>
            <a:endParaRPr lang="en-US" sz="3600" b="1" spc="29" dirty="0">
              <a:solidFill>
                <a:srgbClr val="227886"/>
              </a:solidFill>
              <a:latin typeface="Montserrat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18E9940-1FFB-DFB8-5059-13F020E4B9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793480" y="6045200"/>
            <a:ext cx="567229" cy="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4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11832" y="-259713"/>
            <a:ext cx="18911663" cy="2063946"/>
          </a:xfrm>
          <a:prstGeom prst="rect">
            <a:avLst/>
          </a:prstGeom>
          <a:solidFill>
            <a:srgbClr val="3097A8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0" y="3776405"/>
            <a:ext cx="6978095" cy="59769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2425" y="3776406"/>
            <a:ext cx="6959310" cy="600411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3633" y="257910"/>
            <a:ext cx="140435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5"/>
              </a:lnSpc>
            </a:pPr>
            <a:r>
              <a:rPr lang="en-US" sz="7500">
                <a:solidFill>
                  <a:srgbClr val="F5F7F0"/>
                </a:solidFill>
                <a:latin typeface="Montserrat"/>
              </a:rPr>
              <a:t>Data cleaning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804769" y="6595028"/>
            <a:ext cx="659676" cy="3397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62425" y="2808665"/>
            <a:ext cx="11796832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Những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giá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trị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có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tần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số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xuất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hiện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thấp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có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thể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coi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là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một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giá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trị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ngoại</a:t>
            </a:r>
            <a:r>
              <a:rPr lang="en-US" sz="2600" spc="26" dirty="0">
                <a:solidFill>
                  <a:srgbClr val="1A555F"/>
                </a:solidFill>
                <a:latin typeface="Montserrat"/>
              </a:rPr>
              <a:t> </a:t>
            </a:r>
            <a:r>
              <a:rPr lang="en-US" sz="2600" spc="26" dirty="0" err="1">
                <a:solidFill>
                  <a:srgbClr val="1A555F"/>
                </a:solidFill>
                <a:latin typeface="Montserrat"/>
              </a:rPr>
              <a:t>lệ</a:t>
            </a:r>
            <a:endParaRPr lang="en-US" sz="2600" spc="26" dirty="0">
              <a:solidFill>
                <a:srgbClr val="1A555F"/>
              </a:solidFill>
              <a:latin typeface="Montserrat"/>
            </a:endParaRPr>
          </a:p>
          <a:p>
            <a:pPr algn="ctr">
              <a:lnSpc>
                <a:spcPts val="3900"/>
              </a:lnSpc>
              <a:spcBef>
                <a:spcPct val="0"/>
              </a:spcBef>
            </a:pPr>
            <a:endParaRPr lang="en-US" sz="2600" spc="26" dirty="0">
              <a:solidFill>
                <a:srgbClr val="1A555F"/>
              </a:solidFill>
              <a:latin typeface="Montserrat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4EB4F0A-A60E-8148-C49C-104E96B7AA68}"/>
              </a:ext>
            </a:extLst>
          </p:cNvPr>
          <p:cNvSpPr txBox="1"/>
          <p:nvPr/>
        </p:nvSpPr>
        <p:spPr>
          <a:xfrm>
            <a:off x="925273" y="1969997"/>
            <a:ext cx="8218726" cy="54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49" lvl="1" algn="just">
              <a:lnSpc>
                <a:spcPts val="4499"/>
              </a:lnSpc>
            </a:pP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Xử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lý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giá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trị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ngoại</a:t>
            </a:r>
            <a:r>
              <a:rPr lang="en-US" sz="3600" b="1" spc="29" dirty="0">
                <a:solidFill>
                  <a:srgbClr val="227886"/>
                </a:solidFill>
                <a:latin typeface="Montserrat"/>
              </a:rPr>
              <a:t> </a:t>
            </a:r>
            <a:r>
              <a:rPr lang="en-US" sz="3600" b="1" spc="29" dirty="0" err="1">
                <a:solidFill>
                  <a:srgbClr val="227886"/>
                </a:solidFill>
                <a:latin typeface="Montserrat"/>
              </a:rPr>
              <a:t>lệ</a:t>
            </a:r>
            <a:endParaRPr lang="en-US" sz="3600" b="1" spc="29" dirty="0">
              <a:solidFill>
                <a:srgbClr val="227886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406</Words>
  <Application>Microsoft Office PowerPoint</Application>
  <PresentationFormat>Custom</PresentationFormat>
  <Paragraphs>62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Playfair Display</vt:lpstr>
      <vt:lpstr>Montserrat</vt:lpstr>
      <vt:lpstr>Arial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đoán giá nhà đất Hà Nội</dc:title>
  <cp:lastModifiedBy>Huy Phan</cp:lastModifiedBy>
  <cp:revision>3</cp:revision>
  <dcterms:created xsi:type="dcterms:W3CDTF">2006-08-16T00:00:00Z</dcterms:created>
  <dcterms:modified xsi:type="dcterms:W3CDTF">2022-11-07T04:34:24Z</dcterms:modified>
  <dc:identifier>DAFRF0iJBWw</dc:identifier>
</cp:coreProperties>
</file>